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5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B114F-C3D1-4528-B89B-56BE5F4AEAC0}" v="5" dt="2022-06-15T07:47:31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73B2-B5BA-47D6-A8BB-4963584AF593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1595FE-467D-4D9E-9C58-AB1D74CF3F7C}">
      <dgm:prSet/>
      <dgm:spPr/>
      <dgm:t>
        <a:bodyPr/>
        <a:lstStyle/>
        <a:p>
          <a:r>
            <a:rPr lang="fi-FI"/>
            <a:t>Lestijärveen tuleva ravinnekuormitus Vemala –mallinnuksen mukaan</a:t>
          </a:r>
          <a:endParaRPr lang="en-US"/>
        </a:p>
      </dgm:t>
    </dgm:pt>
    <dgm:pt modelId="{D310F90E-62AE-4275-91D6-73116400CD90}" type="parTrans" cxnId="{B2541CD2-25CD-40CD-9B33-D258A66B18D4}">
      <dgm:prSet/>
      <dgm:spPr/>
      <dgm:t>
        <a:bodyPr/>
        <a:lstStyle/>
        <a:p>
          <a:endParaRPr lang="en-US"/>
        </a:p>
      </dgm:t>
    </dgm:pt>
    <dgm:pt modelId="{0471971B-91E7-4BFE-A705-91F675927EDC}" type="sibTrans" cxnId="{B2541CD2-25CD-40CD-9B33-D258A66B18D4}">
      <dgm:prSet/>
      <dgm:spPr/>
      <dgm:t>
        <a:bodyPr/>
        <a:lstStyle/>
        <a:p>
          <a:endParaRPr lang="en-US"/>
        </a:p>
      </dgm:t>
    </dgm:pt>
    <dgm:pt modelId="{EDEECA8F-5880-4F61-BB5A-D86234A53AD4}">
      <dgm:prSet/>
      <dgm:spPr/>
      <dgm:t>
        <a:bodyPr/>
        <a:lstStyle/>
        <a:p>
          <a:r>
            <a:rPr lang="fi-FI"/>
            <a:t>Kiintoaine/humus 800 tonnia vuodessa</a:t>
          </a:r>
          <a:endParaRPr lang="en-US" dirty="0"/>
        </a:p>
      </dgm:t>
    </dgm:pt>
    <dgm:pt modelId="{AF634A84-1A20-43E3-B5A2-4DFF0BFF6E17}" type="parTrans" cxnId="{1033B0B0-6F8F-41DD-A249-B91816115D3D}">
      <dgm:prSet/>
      <dgm:spPr/>
      <dgm:t>
        <a:bodyPr/>
        <a:lstStyle/>
        <a:p>
          <a:endParaRPr lang="en-US"/>
        </a:p>
      </dgm:t>
    </dgm:pt>
    <dgm:pt modelId="{C579086C-6663-4CA3-AF83-71EA1AF2A739}" type="sibTrans" cxnId="{1033B0B0-6F8F-41DD-A249-B91816115D3D}">
      <dgm:prSet/>
      <dgm:spPr/>
      <dgm:t>
        <a:bodyPr/>
        <a:lstStyle/>
        <a:p>
          <a:endParaRPr lang="en-US"/>
        </a:p>
      </dgm:t>
    </dgm:pt>
    <dgm:pt modelId="{C17870B1-FC3C-4B75-A066-1C3BC9C5EEF1}">
      <dgm:prSet/>
      <dgm:spPr/>
      <dgm:t>
        <a:bodyPr/>
        <a:lstStyle/>
        <a:p>
          <a:r>
            <a:rPr lang="fi-FI"/>
            <a:t>typpi 148 tonnia vuodessa</a:t>
          </a:r>
          <a:endParaRPr lang="en-US"/>
        </a:p>
      </dgm:t>
    </dgm:pt>
    <dgm:pt modelId="{CEEF762B-D8E3-4476-B473-71C2A1C0537C}" type="parTrans" cxnId="{BFB117E9-AB0C-4765-96A9-8A09F5BBDAF5}">
      <dgm:prSet/>
      <dgm:spPr/>
      <dgm:t>
        <a:bodyPr/>
        <a:lstStyle/>
        <a:p>
          <a:endParaRPr lang="en-US"/>
        </a:p>
      </dgm:t>
    </dgm:pt>
    <dgm:pt modelId="{97F652CC-927E-4322-9B15-B933E18A47EC}" type="sibTrans" cxnId="{BFB117E9-AB0C-4765-96A9-8A09F5BBDAF5}">
      <dgm:prSet/>
      <dgm:spPr/>
      <dgm:t>
        <a:bodyPr/>
        <a:lstStyle/>
        <a:p>
          <a:endParaRPr lang="en-US"/>
        </a:p>
      </dgm:t>
    </dgm:pt>
    <dgm:pt modelId="{F104D563-4A1A-40F9-ABAC-A3C33CF6EFA1}">
      <dgm:prSet/>
      <dgm:spPr/>
      <dgm:t>
        <a:bodyPr/>
        <a:lstStyle/>
        <a:p>
          <a:r>
            <a:rPr lang="fi-FI"/>
            <a:t>fosfori 4,6 tonnia vuodessa</a:t>
          </a:r>
          <a:endParaRPr lang="en-US"/>
        </a:p>
      </dgm:t>
    </dgm:pt>
    <dgm:pt modelId="{5629E249-666D-4446-A826-7CDF3282EE04}" type="parTrans" cxnId="{AB469680-59EA-42EC-BA51-77381C2F899A}">
      <dgm:prSet/>
      <dgm:spPr/>
      <dgm:t>
        <a:bodyPr/>
        <a:lstStyle/>
        <a:p>
          <a:endParaRPr lang="en-US"/>
        </a:p>
      </dgm:t>
    </dgm:pt>
    <dgm:pt modelId="{2DF1853B-6B21-40BD-AC60-1EB9524151E9}" type="sibTrans" cxnId="{AB469680-59EA-42EC-BA51-77381C2F899A}">
      <dgm:prSet/>
      <dgm:spPr/>
      <dgm:t>
        <a:bodyPr/>
        <a:lstStyle/>
        <a:p>
          <a:endParaRPr lang="en-US"/>
        </a:p>
      </dgm:t>
    </dgm:pt>
    <dgm:pt modelId="{052983C6-FEDE-4E15-B16C-C2CBD9141017}">
      <dgm:prSet/>
      <dgm:spPr/>
      <dgm:t>
        <a:bodyPr/>
        <a:lstStyle/>
        <a:p>
          <a:r>
            <a:rPr lang="fi-FI"/>
            <a:t>Merkittävää on fosforin ja  humuksen kasvu</a:t>
          </a:r>
          <a:endParaRPr lang="en-US"/>
        </a:p>
      </dgm:t>
    </dgm:pt>
    <dgm:pt modelId="{F823C894-3BC5-41CE-B35F-A231E932B780}" type="parTrans" cxnId="{3A5F4F70-0759-42F2-A199-D22B2FC866A0}">
      <dgm:prSet/>
      <dgm:spPr/>
      <dgm:t>
        <a:bodyPr/>
        <a:lstStyle/>
        <a:p>
          <a:endParaRPr lang="en-US"/>
        </a:p>
      </dgm:t>
    </dgm:pt>
    <dgm:pt modelId="{86A75B33-022F-455E-A66B-FE4E31B4977A}" type="sibTrans" cxnId="{3A5F4F70-0759-42F2-A199-D22B2FC866A0}">
      <dgm:prSet/>
      <dgm:spPr/>
      <dgm:t>
        <a:bodyPr/>
        <a:lstStyle/>
        <a:p>
          <a:endParaRPr lang="en-US"/>
        </a:p>
      </dgm:t>
    </dgm:pt>
    <dgm:pt modelId="{F5BECF06-B62F-44E5-A9B4-D0366A1B2564}">
      <dgm:prSet/>
      <dgm:spPr/>
      <dgm:t>
        <a:bodyPr/>
        <a:lstStyle/>
        <a:p>
          <a:r>
            <a:rPr lang="fi-FI"/>
            <a:t>suo- ja metsäojitukset suurin kuormittaja, Teerineva suurin pistekuormittaja</a:t>
          </a:r>
          <a:endParaRPr lang="en-US"/>
        </a:p>
      </dgm:t>
    </dgm:pt>
    <dgm:pt modelId="{0EF46B02-E165-4660-B5D6-0724D649A125}" type="parTrans" cxnId="{96DF7AD0-4DD2-43E5-B873-ED3C6E3DDD72}">
      <dgm:prSet/>
      <dgm:spPr/>
      <dgm:t>
        <a:bodyPr/>
        <a:lstStyle/>
        <a:p>
          <a:endParaRPr lang="en-US"/>
        </a:p>
      </dgm:t>
    </dgm:pt>
    <dgm:pt modelId="{82F4F8BE-0A41-49CB-A6B2-223D497A7CE7}" type="sibTrans" cxnId="{96DF7AD0-4DD2-43E5-B873-ED3C6E3DDD72}">
      <dgm:prSet/>
      <dgm:spPr/>
      <dgm:t>
        <a:bodyPr/>
        <a:lstStyle/>
        <a:p>
          <a:endParaRPr lang="en-US"/>
        </a:p>
      </dgm:t>
    </dgm:pt>
    <dgm:pt modelId="{9B8F025D-5857-44CC-B106-ED2B04DD0C0F}">
      <dgm:prSet/>
      <dgm:spPr/>
      <dgm:t>
        <a:bodyPr/>
        <a:lstStyle/>
        <a:p>
          <a:r>
            <a:rPr lang="fi-FI"/>
            <a:t>Sateisuus ja lauhat talvet ovat merkittävästi lisänneet kuormitusta</a:t>
          </a:r>
          <a:endParaRPr lang="en-US"/>
        </a:p>
      </dgm:t>
    </dgm:pt>
    <dgm:pt modelId="{D1CC8C98-5132-41E8-BD69-0C4FD23FECBD}" type="parTrans" cxnId="{E180E9EE-9DF4-4803-B55A-861E61BF00EC}">
      <dgm:prSet/>
      <dgm:spPr/>
      <dgm:t>
        <a:bodyPr/>
        <a:lstStyle/>
        <a:p>
          <a:endParaRPr lang="en-US"/>
        </a:p>
      </dgm:t>
    </dgm:pt>
    <dgm:pt modelId="{54F763DE-DA93-4E4A-9256-B5BAA3A5A309}" type="sibTrans" cxnId="{E180E9EE-9DF4-4803-B55A-861E61BF00EC}">
      <dgm:prSet/>
      <dgm:spPr/>
      <dgm:t>
        <a:bodyPr/>
        <a:lstStyle/>
        <a:p>
          <a:endParaRPr lang="en-US"/>
        </a:p>
      </dgm:t>
    </dgm:pt>
    <dgm:pt modelId="{83A2D46D-44FC-430F-8E7A-31E0BCE40B6B}">
      <dgm:prSet/>
      <dgm:spPr/>
      <dgm:t>
        <a:bodyPr/>
        <a:lstStyle/>
        <a:p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seuraus järvi ”nuhjaantuu” vähitellen ja suuri riski on sisäinen kuormitus</a:t>
          </a:r>
          <a:endParaRPr lang="en-US"/>
        </a:p>
      </dgm:t>
    </dgm:pt>
    <dgm:pt modelId="{474CBA41-38AA-41F1-BCF1-291C4A9413BF}" type="parTrans" cxnId="{20F8B1BB-A288-4E64-B85B-5CB768008AA6}">
      <dgm:prSet/>
      <dgm:spPr/>
      <dgm:t>
        <a:bodyPr/>
        <a:lstStyle/>
        <a:p>
          <a:endParaRPr lang="en-US"/>
        </a:p>
      </dgm:t>
    </dgm:pt>
    <dgm:pt modelId="{B7BDF6F5-0E55-4F1D-B52B-D302A33AA7E7}" type="sibTrans" cxnId="{20F8B1BB-A288-4E64-B85B-5CB768008AA6}">
      <dgm:prSet/>
      <dgm:spPr/>
      <dgm:t>
        <a:bodyPr/>
        <a:lstStyle/>
        <a:p>
          <a:endParaRPr lang="en-US"/>
        </a:p>
      </dgm:t>
    </dgm:pt>
    <dgm:pt modelId="{8FCEB487-0557-428B-993E-2F7390D949B0}" type="pres">
      <dgm:prSet presAssocID="{8AA573B2-B5BA-47D6-A8BB-4963584AF593}" presName="diagram" presStyleCnt="0">
        <dgm:presLayoutVars>
          <dgm:dir/>
          <dgm:resizeHandles val="exact"/>
        </dgm:presLayoutVars>
      </dgm:prSet>
      <dgm:spPr/>
    </dgm:pt>
    <dgm:pt modelId="{86DB0F88-210D-469F-92B7-956741D50744}" type="pres">
      <dgm:prSet presAssocID="{DA1595FE-467D-4D9E-9C58-AB1D74CF3F7C}" presName="node" presStyleLbl="node1" presStyleIdx="0" presStyleCnt="8">
        <dgm:presLayoutVars>
          <dgm:bulletEnabled val="1"/>
        </dgm:presLayoutVars>
      </dgm:prSet>
      <dgm:spPr/>
    </dgm:pt>
    <dgm:pt modelId="{BEBFFFED-9A71-40D2-B131-B4CAAA8B98E1}" type="pres">
      <dgm:prSet presAssocID="{0471971B-91E7-4BFE-A705-91F675927EDC}" presName="sibTrans" presStyleCnt="0"/>
      <dgm:spPr/>
    </dgm:pt>
    <dgm:pt modelId="{81F20423-167E-4173-8AFA-B97FC913F589}" type="pres">
      <dgm:prSet presAssocID="{EDEECA8F-5880-4F61-BB5A-D86234A53AD4}" presName="node" presStyleLbl="node1" presStyleIdx="1" presStyleCnt="8">
        <dgm:presLayoutVars>
          <dgm:bulletEnabled val="1"/>
        </dgm:presLayoutVars>
      </dgm:prSet>
      <dgm:spPr/>
    </dgm:pt>
    <dgm:pt modelId="{0C94D18F-152F-4F0F-B30C-83062B5213C3}" type="pres">
      <dgm:prSet presAssocID="{C579086C-6663-4CA3-AF83-71EA1AF2A739}" presName="sibTrans" presStyleCnt="0"/>
      <dgm:spPr/>
    </dgm:pt>
    <dgm:pt modelId="{ABD21345-4DE2-4450-9B07-B69FEAD71B7C}" type="pres">
      <dgm:prSet presAssocID="{C17870B1-FC3C-4B75-A066-1C3BC9C5EEF1}" presName="node" presStyleLbl="node1" presStyleIdx="2" presStyleCnt="8">
        <dgm:presLayoutVars>
          <dgm:bulletEnabled val="1"/>
        </dgm:presLayoutVars>
      </dgm:prSet>
      <dgm:spPr/>
    </dgm:pt>
    <dgm:pt modelId="{6FABF7D1-8A24-45F5-AC2B-BB7A123788DE}" type="pres">
      <dgm:prSet presAssocID="{97F652CC-927E-4322-9B15-B933E18A47EC}" presName="sibTrans" presStyleCnt="0"/>
      <dgm:spPr/>
    </dgm:pt>
    <dgm:pt modelId="{DB00339F-06D7-4523-8A1A-29B03F3EF6A7}" type="pres">
      <dgm:prSet presAssocID="{F104D563-4A1A-40F9-ABAC-A3C33CF6EFA1}" presName="node" presStyleLbl="node1" presStyleIdx="3" presStyleCnt="8">
        <dgm:presLayoutVars>
          <dgm:bulletEnabled val="1"/>
        </dgm:presLayoutVars>
      </dgm:prSet>
      <dgm:spPr/>
    </dgm:pt>
    <dgm:pt modelId="{9CF53811-A6B6-4CBB-AF49-F332AF961CE5}" type="pres">
      <dgm:prSet presAssocID="{2DF1853B-6B21-40BD-AC60-1EB9524151E9}" presName="sibTrans" presStyleCnt="0"/>
      <dgm:spPr/>
    </dgm:pt>
    <dgm:pt modelId="{B5BA315B-E32A-4D4B-B29A-B5F5138C02E2}" type="pres">
      <dgm:prSet presAssocID="{052983C6-FEDE-4E15-B16C-C2CBD9141017}" presName="node" presStyleLbl="node1" presStyleIdx="4" presStyleCnt="8">
        <dgm:presLayoutVars>
          <dgm:bulletEnabled val="1"/>
        </dgm:presLayoutVars>
      </dgm:prSet>
      <dgm:spPr/>
    </dgm:pt>
    <dgm:pt modelId="{BE357763-1809-4A61-BFB3-34C7C05C2DDC}" type="pres">
      <dgm:prSet presAssocID="{86A75B33-022F-455E-A66B-FE4E31B4977A}" presName="sibTrans" presStyleCnt="0"/>
      <dgm:spPr/>
    </dgm:pt>
    <dgm:pt modelId="{35548248-60A3-42C8-94E0-DF63E3C7E900}" type="pres">
      <dgm:prSet presAssocID="{F5BECF06-B62F-44E5-A9B4-D0366A1B2564}" presName="node" presStyleLbl="node1" presStyleIdx="5" presStyleCnt="8">
        <dgm:presLayoutVars>
          <dgm:bulletEnabled val="1"/>
        </dgm:presLayoutVars>
      </dgm:prSet>
      <dgm:spPr/>
    </dgm:pt>
    <dgm:pt modelId="{FAD1CAAB-E939-4FBD-A848-7AEE981101C8}" type="pres">
      <dgm:prSet presAssocID="{82F4F8BE-0A41-49CB-A6B2-223D497A7CE7}" presName="sibTrans" presStyleCnt="0"/>
      <dgm:spPr/>
    </dgm:pt>
    <dgm:pt modelId="{71EB6A26-4263-4FDD-93FC-3E14EBFF4AC4}" type="pres">
      <dgm:prSet presAssocID="{9B8F025D-5857-44CC-B106-ED2B04DD0C0F}" presName="node" presStyleLbl="node1" presStyleIdx="6" presStyleCnt="8">
        <dgm:presLayoutVars>
          <dgm:bulletEnabled val="1"/>
        </dgm:presLayoutVars>
      </dgm:prSet>
      <dgm:spPr/>
    </dgm:pt>
    <dgm:pt modelId="{1D5E0AAA-FE14-4A0F-B8EE-2DE53382E72F}" type="pres">
      <dgm:prSet presAssocID="{54F763DE-DA93-4E4A-9256-B5BAA3A5A309}" presName="sibTrans" presStyleCnt="0"/>
      <dgm:spPr/>
    </dgm:pt>
    <dgm:pt modelId="{C9703971-6DA7-42C3-ACB3-8EA16661F1E0}" type="pres">
      <dgm:prSet presAssocID="{83A2D46D-44FC-430F-8E7A-31E0BCE40B6B}" presName="node" presStyleLbl="node1" presStyleIdx="7" presStyleCnt="8">
        <dgm:presLayoutVars>
          <dgm:bulletEnabled val="1"/>
        </dgm:presLayoutVars>
      </dgm:prSet>
      <dgm:spPr/>
    </dgm:pt>
  </dgm:ptLst>
  <dgm:cxnLst>
    <dgm:cxn modelId="{7A4A0428-A060-418F-81E0-BBF3280FEBB7}" type="presOf" srcId="{052983C6-FEDE-4E15-B16C-C2CBD9141017}" destId="{B5BA315B-E32A-4D4B-B29A-B5F5138C02E2}" srcOrd="0" destOrd="0" presId="urn:microsoft.com/office/officeart/2005/8/layout/default"/>
    <dgm:cxn modelId="{2FC06233-812A-436A-90B9-CF457748C2AB}" type="presOf" srcId="{C17870B1-FC3C-4B75-A066-1C3BC9C5EEF1}" destId="{ABD21345-4DE2-4450-9B07-B69FEAD71B7C}" srcOrd="0" destOrd="0" presId="urn:microsoft.com/office/officeart/2005/8/layout/default"/>
    <dgm:cxn modelId="{2CF02F35-658D-44EE-9C0F-ADC53EB65FE2}" type="presOf" srcId="{9B8F025D-5857-44CC-B106-ED2B04DD0C0F}" destId="{71EB6A26-4263-4FDD-93FC-3E14EBFF4AC4}" srcOrd="0" destOrd="0" presId="urn:microsoft.com/office/officeart/2005/8/layout/default"/>
    <dgm:cxn modelId="{79EE6A6D-4130-4CEF-893E-2DD984BC8066}" type="presOf" srcId="{8AA573B2-B5BA-47D6-A8BB-4963584AF593}" destId="{8FCEB487-0557-428B-993E-2F7390D949B0}" srcOrd="0" destOrd="0" presId="urn:microsoft.com/office/officeart/2005/8/layout/default"/>
    <dgm:cxn modelId="{3A5F4F70-0759-42F2-A199-D22B2FC866A0}" srcId="{8AA573B2-B5BA-47D6-A8BB-4963584AF593}" destId="{052983C6-FEDE-4E15-B16C-C2CBD9141017}" srcOrd="4" destOrd="0" parTransId="{F823C894-3BC5-41CE-B35F-A231E932B780}" sibTransId="{86A75B33-022F-455E-A66B-FE4E31B4977A}"/>
    <dgm:cxn modelId="{8C422957-9B6A-41AC-A7A2-09949F3021BA}" type="presOf" srcId="{EDEECA8F-5880-4F61-BB5A-D86234A53AD4}" destId="{81F20423-167E-4173-8AFA-B97FC913F589}" srcOrd="0" destOrd="0" presId="urn:microsoft.com/office/officeart/2005/8/layout/default"/>
    <dgm:cxn modelId="{AB469680-59EA-42EC-BA51-77381C2F899A}" srcId="{8AA573B2-B5BA-47D6-A8BB-4963584AF593}" destId="{F104D563-4A1A-40F9-ABAC-A3C33CF6EFA1}" srcOrd="3" destOrd="0" parTransId="{5629E249-666D-4446-A826-7CDF3282EE04}" sibTransId="{2DF1853B-6B21-40BD-AC60-1EB9524151E9}"/>
    <dgm:cxn modelId="{1033B0B0-6F8F-41DD-A249-B91816115D3D}" srcId="{8AA573B2-B5BA-47D6-A8BB-4963584AF593}" destId="{EDEECA8F-5880-4F61-BB5A-D86234A53AD4}" srcOrd="1" destOrd="0" parTransId="{AF634A84-1A20-43E3-B5A2-4DFF0BFF6E17}" sibTransId="{C579086C-6663-4CA3-AF83-71EA1AF2A739}"/>
    <dgm:cxn modelId="{20F8B1BB-A288-4E64-B85B-5CB768008AA6}" srcId="{8AA573B2-B5BA-47D6-A8BB-4963584AF593}" destId="{83A2D46D-44FC-430F-8E7A-31E0BCE40B6B}" srcOrd="7" destOrd="0" parTransId="{474CBA41-38AA-41F1-BCF1-291C4A9413BF}" sibTransId="{B7BDF6F5-0E55-4F1D-B52B-D302A33AA7E7}"/>
    <dgm:cxn modelId="{0206FECA-53BA-4774-AB9E-66ACC663F2B9}" type="presOf" srcId="{83A2D46D-44FC-430F-8E7A-31E0BCE40B6B}" destId="{C9703971-6DA7-42C3-ACB3-8EA16661F1E0}" srcOrd="0" destOrd="0" presId="urn:microsoft.com/office/officeart/2005/8/layout/default"/>
    <dgm:cxn modelId="{F72D3FCE-3715-4287-A9D8-A7328EDE4315}" type="presOf" srcId="{F104D563-4A1A-40F9-ABAC-A3C33CF6EFA1}" destId="{DB00339F-06D7-4523-8A1A-29B03F3EF6A7}" srcOrd="0" destOrd="0" presId="urn:microsoft.com/office/officeart/2005/8/layout/default"/>
    <dgm:cxn modelId="{31A1A9CE-2A0D-4816-94DD-DBF452794229}" type="presOf" srcId="{DA1595FE-467D-4D9E-9C58-AB1D74CF3F7C}" destId="{86DB0F88-210D-469F-92B7-956741D50744}" srcOrd="0" destOrd="0" presId="urn:microsoft.com/office/officeart/2005/8/layout/default"/>
    <dgm:cxn modelId="{96DF7AD0-4DD2-43E5-B873-ED3C6E3DDD72}" srcId="{8AA573B2-B5BA-47D6-A8BB-4963584AF593}" destId="{F5BECF06-B62F-44E5-A9B4-D0366A1B2564}" srcOrd="5" destOrd="0" parTransId="{0EF46B02-E165-4660-B5D6-0724D649A125}" sibTransId="{82F4F8BE-0A41-49CB-A6B2-223D497A7CE7}"/>
    <dgm:cxn modelId="{B2541CD2-25CD-40CD-9B33-D258A66B18D4}" srcId="{8AA573B2-B5BA-47D6-A8BB-4963584AF593}" destId="{DA1595FE-467D-4D9E-9C58-AB1D74CF3F7C}" srcOrd="0" destOrd="0" parTransId="{D310F90E-62AE-4275-91D6-73116400CD90}" sibTransId="{0471971B-91E7-4BFE-A705-91F675927EDC}"/>
    <dgm:cxn modelId="{BFB117E9-AB0C-4765-96A9-8A09F5BBDAF5}" srcId="{8AA573B2-B5BA-47D6-A8BB-4963584AF593}" destId="{C17870B1-FC3C-4B75-A066-1C3BC9C5EEF1}" srcOrd="2" destOrd="0" parTransId="{CEEF762B-D8E3-4476-B473-71C2A1C0537C}" sibTransId="{97F652CC-927E-4322-9B15-B933E18A47EC}"/>
    <dgm:cxn modelId="{3BC332EB-8C2B-4D9F-BDF5-DC489DC2DCD4}" type="presOf" srcId="{F5BECF06-B62F-44E5-A9B4-D0366A1B2564}" destId="{35548248-60A3-42C8-94E0-DF63E3C7E900}" srcOrd="0" destOrd="0" presId="urn:microsoft.com/office/officeart/2005/8/layout/default"/>
    <dgm:cxn modelId="{E180E9EE-9DF4-4803-B55A-861E61BF00EC}" srcId="{8AA573B2-B5BA-47D6-A8BB-4963584AF593}" destId="{9B8F025D-5857-44CC-B106-ED2B04DD0C0F}" srcOrd="6" destOrd="0" parTransId="{D1CC8C98-5132-41E8-BD69-0C4FD23FECBD}" sibTransId="{54F763DE-DA93-4E4A-9256-B5BAA3A5A309}"/>
    <dgm:cxn modelId="{FA68EBB3-9C64-4B10-B7C4-17BA0AB417FA}" type="presParOf" srcId="{8FCEB487-0557-428B-993E-2F7390D949B0}" destId="{86DB0F88-210D-469F-92B7-956741D50744}" srcOrd="0" destOrd="0" presId="urn:microsoft.com/office/officeart/2005/8/layout/default"/>
    <dgm:cxn modelId="{D85FAA04-149D-438B-BEED-24075E51B279}" type="presParOf" srcId="{8FCEB487-0557-428B-993E-2F7390D949B0}" destId="{BEBFFFED-9A71-40D2-B131-B4CAAA8B98E1}" srcOrd="1" destOrd="0" presId="urn:microsoft.com/office/officeart/2005/8/layout/default"/>
    <dgm:cxn modelId="{5254D0EA-664F-45C9-BEA5-6169363B2DF6}" type="presParOf" srcId="{8FCEB487-0557-428B-993E-2F7390D949B0}" destId="{81F20423-167E-4173-8AFA-B97FC913F589}" srcOrd="2" destOrd="0" presId="urn:microsoft.com/office/officeart/2005/8/layout/default"/>
    <dgm:cxn modelId="{8908492E-59E8-4ABD-94F3-5C469BEE6909}" type="presParOf" srcId="{8FCEB487-0557-428B-993E-2F7390D949B0}" destId="{0C94D18F-152F-4F0F-B30C-83062B5213C3}" srcOrd="3" destOrd="0" presId="urn:microsoft.com/office/officeart/2005/8/layout/default"/>
    <dgm:cxn modelId="{3C386B1B-7225-480F-9C15-CEA2136988A5}" type="presParOf" srcId="{8FCEB487-0557-428B-993E-2F7390D949B0}" destId="{ABD21345-4DE2-4450-9B07-B69FEAD71B7C}" srcOrd="4" destOrd="0" presId="urn:microsoft.com/office/officeart/2005/8/layout/default"/>
    <dgm:cxn modelId="{31B82ADC-642D-4225-A702-ED26429AB3E7}" type="presParOf" srcId="{8FCEB487-0557-428B-993E-2F7390D949B0}" destId="{6FABF7D1-8A24-45F5-AC2B-BB7A123788DE}" srcOrd="5" destOrd="0" presId="urn:microsoft.com/office/officeart/2005/8/layout/default"/>
    <dgm:cxn modelId="{3963B6F8-D311-4036-BB7E-D9212E9A4C75}" type="presParOf" srcId="{8FCEB487-0557-428B-993E-2F7390D949B0}" destId="{DB00339F-06D7-4523-8A1A-29B03F3EF6A7}" srcOrd="6" destOrd="0" presId="urn:microsoft.com/office/officeart/2005/8/layout/default"/>
    <dgm:cxn modelId="{63CB5EC8-FE6E-4C7A-90CC-E442886A127D}" type="presParOf" srcId="{8FCEB487-0557-428B-993E-2F7390D949B0}" destId="{9CF53811-A6B6-4CBB-AF49-F332AF961CE5}" srcOrd="7" destOrd="0" presId="urn:microsoft.com/office/officeart/2005/8/layout/default"/>
    <dgm:cxn modelId="{F433A3D0-0C21-4226-B990-244075790407}" type="presParOf" srcId="{8FCEB487-0557-428B-993E-2F7390D949B0}" destId="{B5BA315B-E32A-4D4B-B29A-B5F5138C02E2}" srcOrd="8" destOrd="0" presId="urn:microsoft.com/office/officeart/2005/8/layout/default"/>
    <dgm:cxn modelId="{E67EB8EE-60E0-4C21-9C64-3759E8AADC32}" type="presParOf" srcId="{8FCEB487-0557-428B-993E-2F7390D949B0}" destId="{BE357763-1809-4A61-BFB3-34C7C05C2DDC}" srcOrd="9" destOrd="0" presId="urn:microsoft.com/office/officeart/2005/8/layout/default"/>
    <dgm:cxn modelId="{7A9DC60D-545C-4C29-8C61-EA6B50E9ADD7}" type="presParOf" srcId="{8FCEB487-0557-428B-993E-2F7390D949B0}" destId="{35548248-60A3-42C8-94E0-DF63E3C7E900}" srcOrd="10" destOrd="0" presId="urn:microsoft.com/office/officeart/2005/8/layout/default"/>
    <dgm:cxn modelId="{E68D18C9-EA1B-4340-AC2C-399E02128AF8}" type="presParOf" srcId="{8FCEB487-0557-428B-993E-2F7390D949B0}" destId="{FAD1CAAB-E939-4FBD-A848-7AEE981101C8}" srcOrd="11" destOrd="0" presId="urn:microsoft.com/office/officeart/2005/8/layout/default"/>
    <dgm:cxn modelId="{4A9860CB-F6AC-4B4B-AF5C-6BCDA9AB822A}" type="presParOf" srcId="{8FCEB487-0557-428B-993E-2F7390D949B0}" destId="{71EB6A26-4263-4FDD-93FC-3E14EBFF4AC4}" srcOrd="12" destOrd="0" presId="urn:microsoft.com/office/officeart/2005/8/layout/default"/>
    <dgm:cxn modelId="{4B1A0914-3825-4820-AF26-BC549B89AE05}" type="presParOf" srcId="{8FCEB487-0557-428B-993E-2F7390D949B0}" destId="{1D5E0AAA-FE14-4A0F-B8EE-2DE53382E72F}" srcOrd="13" destOrd="0" presId="urn:microsoft.com/office/officeart/2005/8/layout/default"/>
    <dgm:cxn modelId="{67343C00-DC7B-4410-ADB8-E5F64E58A5B9}" type="presParOf" srcId="{8FCEB487-0557-428B-993E-2F7390D949B0}" destId="{C9703971-6DA7-42C3-ACB3-8EA16661F1E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B0F88-210D-469F-92B7-956741D50744}">
      <dsp:nvSpPr>
        <dsp:cNvPr id="0" name=""/>
        <dsp:cNvSpPr/>
      </dsp:nvSpPr>
      <dsp:spPr>
        <a:xfrm>
          <a:off x="3080" y="499812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Lestijärveen tuleva ravinnekuormitus Vemala –mallinnuksen mukaan</a:t>
          </a:r>
          <a:endParaRPr lang="en-US" sz="1900" kern="1200"/>
        </a:p>
      </dsp:txBody>
      <dsp:txXfrm>
        <a:off x="3080" y="499812"/>
        <a:ext cx="2444055" cy="1466433"/>
      </dsp:txXfrm>
    </dsp:sp>
    <dsp:sp modelId="{81F20423-167E-4173-8AFA-B97FC913F589}">
      <dsp:nvSpPr>
        <dsp:cNvPr id="0" name=""/>
        <dsp:cNvSpPr/>
      </dsp:nvSpPr>
      <dsp:spPr>
        <a:xfrm>
          <a:off x="2691541" y="499812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Kiintoaine/humus 800 tonnia vuodessa</a:t>
          </a:r>
          <a:endParaRPr lang="en-US" sz="1900" kern="1200" dirty="0"/>
        </a:p>
      </dsp:txBody>
      <dsp:txXfrm>
        <a:off x="2691541" y="499812"/>
        <a:ext cx="2444055" cy="1466433"/>
      </dsp:txXfrm>
    </dsp:sp>
    <dsp:sp modelId="{ABD21345-4DE2-4450-9B07-B69FEAD71B7C}">
      <dsp:nvSpPr>
        <dsp:cNvPr id="0" name=""/>
        <dsp:cNvSpPr/>
      </dsp:nvSpPr>
      <dsp:spPr>
        <a:xfrm>
          <a:off x="5380002" y="499812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typpi 148 tonnia vuodessa</a:t>
          </a:r>
          <a:endParaRPr lang="en-US" sz="1900" kern="1200"/>
        </a:p>
      </dsp:txBody>
      <dsp:txXfrm>
        <a:off x="5380002" y="499812"/>
        <a:ext cx="2444055" cy="1466433"/>
      </dsp:txXfrm>
    </dsp:sp>
    <dsp:sp modelId="{DB00339F-06D7-4523-8A1A-29B03F3EF6A7}">
      <dsp:nvSpPr>
        <dsp:cNvPr id="0" name=""/>
        <dsp:cNvSpPr/>
      </dsp:nvSpPr>
      <dsp:spPr>
        <a:xfrm>
          <a:off x="8068463" y="499812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fosfori 4,6 tonnia vuodessa</a:t>
          </a:r>
          <a:endParaRPr lang="en-US" sz="1900" kern="1200"/>
        </a:p>
      </dsp:txBody>
      <dsp:txXfrm>
        <a:off x="8068463" y="499812"/>
        <a:ext cx="2444055" cy="1466433"/>
      </dsp:txXfrm>
    </dsp:sp>
    <dsp:sp modelId="{B5BA315B-E32A-4D4B-B29A-B5F5138C02E2}">
      <dsp:nvSpPr>
        <dsp:cNvPr id="0" name=""/>
        <dsp:cNvSpPr/>
      </dsp:nvSpPr>
      <dsp:spPr>
        <a:xfrm>
          <a:off x="3080" y="2210651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Merkittävää on fosforin ja  humuksen kasvu</a:t>
          </a:r>
          <a:endParaRPr lang="en-US" sz="1900" kern="1200"/>
        </a:p>
      </dsp:txBody>
      <dsp:txXfrm>
        <a:off x="3080" y="2210651"/>
        <a:ext cx="2444055" cy="1466433"/>
      </dsp:txXfrm>
    </dsp:sp>
    <dsp:sp modelId="{35548248-60A3-42C8-94E0-DF63E3C7E900}">
      <dsp:nvSpPr>
        <dsp:cNvPr id="0" name=""/>
        <dsp:cNvSpPr/>
      </dsp:nvSpPr>
      <dsp:spPr>
        <a:xfrm>
          <a:off x="2691541" y="2210651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suo- ja metsäojitukset suurin kuormittaja, Teerineva suurin pistekuormittaja</a:t>
          </a:r>
          <a:endParaRPr lang="en-US" sz="1900" kern="1200"/>
        </a:p>
      </dsp:txBody>
      <dsp:txXfrm>
        <a:off x="2691541" y="2210651"/>
        <a:ext cx="2444055" cy="1466433"/>
      </dsp:txXfrm>
    </dsp:sp>
    <dsp:sp modelId="{71EB6A26-4263-4FDD-93FC-3E14EBFF4AC4}">
      <dsp:nvSpPr>
        <dsp:cNvPr id="0" name=""/>
        <dsp:cNvSpPr/>
      </dsp:nvSpPr>
      <dsp:spPr>
        <a:xfrm>
          <a:off x="5380002" y="2210651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Sateisuus ja lauhat talvet ovat merkittävästi lisänneet kuormitusta</a:t>
          </a:r>
          <a:endParaRPr lang="en-US" sz="1900" kern="1200"/>
        </a:p>
      </dsp:txBody>
      <dsp:txXfrm>
        <a:off x="5380002" y="2210651"/>
        <a:ext cx="2444055" cy="1466433"/>
      </dsp:txXfrm>
    </dsp:sp>
    <dsp:sp modelId="{C9703971-6DA7-42C3-ACB3-8EA16661F1E0}">
      <dsp:nvSpPr>
        <dsp:cNvPr id="0" name=""/>
        <dsp:cNvSpPr/>
      </dsp:nvSpPr>
      <dsp:spPr>
        <a:xfrm>
          <a:off x="8068463" y="2210651"/>
          <a:ext cx="2444055" cy="14664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>
              <a:sym typeface="Wingdings" panose="05000000000000000000" pitchFamily="2" charset="2"/>
            </a:rPr>
            <a:t></a:t>
          </a:r>
          <a:r>
            <a:rPr lang="fi-FI" sz="1900" kern="1200"/>
            <a:t>seuraus järvi ”nuhjaantuu” vähitellen ja suuri riski on sisäinen kuormitus</a:t>
          </a:r>
          <a:endParaRPr lang="en-US" sz="1900" kern="1200"/>
        </a:p>
      </dsp:txBody>
      <dsp:txXfrm>
        <a:off x="8068463" y="221065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103C9-616E-AD63-8A1A-D90B59397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F76CE25-A252-37EE-3A7E-D9F7EEE9D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5F2D1-1D02-8B02-D346-37B40338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6E1926-E5C1-50B2-9890-ABD4A51E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CB4050-747A-6B6E-E4DB-A1E93C59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75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2A32B-0ADF-DBEC-179B-E0702094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8C4DE5C-D767-9B61-2CEF-9FC28E8E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21D02D-BDA4-2EE1-A768-29ABF35F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314785-2D48-A9D3-FDA5-8A4C062F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F069F9-87F0-8152-1EB3-7C845A47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02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670B415-9ABA-E964-18F7-85340762C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6AC95D-96CD-D0B5-1069-375CADFA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CB8990-2799-1E34-FCE3-B43B84CB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04079E-F913-59AE-5E87-1C0ADA1D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E9E2-5D28-03E0-CF67-FB3E9F67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2126DC-8F49-F2F3-F9EB-D9494C0D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235025-EF6B-E274-489D-47E95082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0A37E4-6B55-5287-BE0C-5090632C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C90DDD-8C3F-B509-458E-22B1C9F1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F6D0ED-1270-B475-01E2-D57D81CE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8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890D0-63DD-A60A-FD42-179CE89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FB6CAD-0FEE-6763-28BD-BA6E107B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9460E6-DB7C-C11C-31CD-42C6BD45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21A621-1AAB-7EA0-4749-C4F491F2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9E32FF-874D-52ED-C47A-4F58B992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5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C506D-3678-6940-3F60-4E8A8DFC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428D0A-797B-59A1-42C8-26DF2F67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82A7BA-4C29-5013-D51B-703AFCD3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89431B-4C7A-1DA0-D689-6636E36C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20AD70-3CE4-C990-09DE-C1A6944F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60ED4C-6362-0AD0-A2A2-1CEF5540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9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7941F-FB98-329E-EA56-9359EC7A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E9EBF1-ABBC-D488-0C7B-3326BA08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CA3BAD-7FD4-3DF2-E850-43CCA7995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0E6D11F-96CF-3F92-F0D5-A840F9199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8F22CC-AC42-994A-63E0-78E686148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8B1DE8-DEDB-CA9B-43BB-032EBC91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19B7D77-D781-7959-6A0D-9F529C12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132813-E17A-EF03-39B4-58360CD4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1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0EEF37-5C32-7238-7851-BA81D9A4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63BD344-8526-1DD6-B694-226762C3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BE7B3E-635D-E935-EF60-F683F229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8D8A58-0AA6-3345-38A0-AA2B0A5D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4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4B3281-FFDC-B18C-23F4-7C160E00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57231D-CCB3-ABFB-3570-8693E0CC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09A2E5-CAFA-AE05-9472-77745004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09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52AB28-6B11-7205-8F1C-C0204873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C9C825-84A3-FACB-A8CA-00F009C2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36642A-F9E4-BD25-64CB-C0B6E34D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F9D2FB-0CD3-C94A-55C9-71BF8801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FAF612-5D4C-E7E3-BAD9-CEF18CBF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C93998-AB77-311F-C457-96F32660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60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58D0D-4871-0A0F-A221-C7C49DFD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727ED1-6619-0265-73FF-A390CCC30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62ADEC-0C28-E8AA-BEF8-392146E9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35EE79-8EC4-32C1-1D24-A22D4C93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04774A-F25F-DE50-D083-ED72EDDA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A1E4BB-8C72-14D8-7446-17571210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73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A5409D8-1054-D603-6077-B2FF27AB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89E67-1AF6-5B8D-E9D1-4912D25F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04A87C-C2B8-2118-5D6B-A83D81040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1ED1-4427-4218-8BF3-C912DB3C722E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EE4EC-C0AF-DA43-0744-F7ACDF2DA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5AC747-414F-5E36-07FD-543FDAB35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33C9-E8D9-41A3-81EF-3C7560FB1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2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ikko.Viitasalo@kase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7F6884-F469-F46B-AE0F-83B86D8F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i-FI" sz="6100" dirty="0"/>
              <a:t>Hanketoiminnan haasteet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602029-354A-443F-5440-F38F3C5B0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fi-FI" sz="1500"/>
              <a:t>Mikko Viitasalo</a:t>
            </a:r>
          </a:p>
          <a:p>
            <a:r>
              <a:rPr lang="fi-FI" sz="1500"/>
              <a:t>Lestijokiseudun ympäristöyhdistys ry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C63EC8-D69A-F7C0-D8F4-631D969A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 Nousuesteitä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2E8AE2-6B4E-923F-0FE2-88D910BD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fi-FI" sz="2200" dirty="0"/>
              <a:t>Nousuesteet jokisuulla? Verkkokalastus jokisuulla ja karisiian pyynti merialueella. Karisiian pyynnin sivutuotteena kuolee </a:t>
            </a:r>
            <a:r>
              <a:rPr lang="fi-FI" sz="2200" dirty="0" err="1"/>
              <a:t>smoltteja</a:t>
            </a:r>
            <a:r>
              <a:rPr lang="fi-FI" sz="2200" dirty="0"/>
              <a:t> runsaasti. </a:t>
            </a:r>
          </a:p>
          <a:p>
            <a:r>
              <a:rPr lang="fi-FI" sz="2200" dirty="0"/>
              <a:t>Korpelan voimalaitoksen kalatien toimivuus? Seurantatietojen mukaan taimenia on noussut vähän eikä näytä siltä, että tilanne olisi parantunut. Onko kalatiessä vettä riittävästi?? Seurantavelvoite on säilytettävä</a:t>
            </a:r>
          </a:p>
          <a:p>
            <a:r>
              <a:rPr lang="fi-FI" sz="2200" dirty="0" err="1"/>
              <a:t>Smolttien</a:t>
            </a:r>
            <a:r>
              <a:rPr lang="fi-FI" sz="2200" dirty="0"/>
              <a:t> kuolleisuus yli 90%. Mikä osuus turbiinikuolemilla ja mikä osuus verkkokalastuksella </a:t>
            </a:r>
          </a:p>
          <a:p>
            <a:r>
              <a:rPr lang="fi-FI" sz="2200" dirty="0"/>
              <a:t>Tieteellisen tutkimuksen keinoin pitäisi selvittää, </a:t>
            </a:r>
            <a:r>
              <a:rPr lang="fi-FI" sz="2200"/>
              <a:t>mitkä tekijät estävät </a:t>
            </a:r>
            <a:r>
              <a:rPr lang="fi-FI" sz="2200" dirty="0"/>
              <a:t>meritaimenen nousun Lestijokeen </a:t>
            </a:r>
          </a:p>
        </p:txBody>
      </p:sp>
    </p:spTree>
    <p:extLst>
      <p:ext uri="{BB962C8B-B14F-4D97-AF65-F5344CB8AC3E}">
        <p14:creationId xmlns:p14="http://schemas.microsoft.com/office/powerpoint/2010/main" val="88438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D15593-9130-2C45-0757-3546117E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 Nousuesteitä</a:t>
            </a:r>
            <a:endParaRPr lang="fi-FI" sz="54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FCBEA8-0617-99E8-6C98-97DF79E2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fi-FI" sz="2200" dirty="0"/>
              <a:t>Meritaimen kanta on elpynyt kaikissa Pohjanmaan joissa  (</a:t>
            </a:r>
            <a:r>
              <a:rPr lang="fi-FI" sz="2200" dirty="0" err="1"/>
              <a:t>Ähtävänjoki</a:t>
            </a:r>
            <a:r>
              <a:rPr lang="fi-FI" sz="2200" dirty="0"/>
              <a:t>, Isojoki ja jopa Kokkolan Sunttiinkin. Lesti- ja Perhojoki ovat poikkeus, joka ihmetyttää.</a:t>
            </a:r>
          </a:p>
          <a:p>
            <a:r>
              <a:rPr lang="fi-FI" sz="2200" dirty="0"/>
              <a:t>Nousuesteiden syyksi Lestijoen osalta esitetään huonoa veden laatua ja Korpelan voimalaitosta. Myös ilmaston muutos ja veden lämpeneminen esitetään syynä. Miten ilmastonmuutos vaikuttaa vain Lestijoen nousuesteisiin??</a:t>
            </a:r>
          </a:p>
          <a:p>
            <a:r>
              <a:rPr lang="fi-FI" sz="2200" dirty="0"/>
              <a:t>Toinen ääripää vaatii Korpelan voimalaitoksen purkamista ja toinen ääripää nykytilan säilyttämistä eikä tehdä mitään. Voimakkaiden mielipiteiden sijaan pitäisi käynnistää laaja-alainen tutkimus nousuesteiden syistä.</a:t>
            </a:r>
          </a:p>
        </p:txBody>
      </p:sp>
    </p:spTree>
    <p:extLst>
      <p:ext uri="{BB962C8B-B14F-4D97-AF65-F5344CB8AC3E}">
        <p14:creationId xmlns:p14="http://schemas.microsoft.com/office/powerpoint/2010/main" val="375536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B1843C-4674-5F27-A410-F244D5CE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Toimenpiteitä Keski-Pohjanmaalla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EA1093-5DCC-CECE-70E9-8572CA89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 err="1"/>
              <a:t>Kutusoraikkojen</a:t>
            </a:r>
            <a:r>
              <a:rPr lang="fi-FI" dirty="0"/>
              <a:t> kunnostus</a:t>
            </a:r>
          </a:p>
          <a:p>
            <a:r>
              <a:rPr lang="fi-FI" dirty="0"/>
              <a:t>Taimenkanta ei voi elpyä, jos luonnonkutu ei onnistu. Tavoite ei voi olla se että taimenkantaa ylläpidetään vain istuttamalla.</a:t>
            </a:r>
          </a:p>
          <a:p>
            <a:r>
              <a:rPr lang="fi-FI" dirty="0"/>
              <a:t>Radikaalina toimenpiteenä voisi hakea </a:t>
            </a:r>
            <a:r>
              <a:rPr lang="fi-FI" dirty="0" err="1"/>
              <a:t>ELY:ltä</a:t>
            </a:r>
            <a:r>
              <a:rPr lang="fi-FI" dirty="0"/>
              <a:t> taimenen täysrauhoitusta vuodeksi kerrallaan ja seurataan, miten kannat elpyvät.</a:t>
            </a:r>
          </a:p>
          <a:p>
            <a:r>
              <a:rPr lang="fi-FI" dirty="0"/>
              <a:t>Kirjolohen ja pyyntikokoisen taimenen istutuskielto. Käytössä ainoastaan mätirasiaistutus/</a:t>
            </a:r>
            <a:r>
              <a:rPr lang="fi-FI" dirty="0" err="1"/>
              <a:t>nollikas</a:t>
            </a:r>
            <a:r>
              <a:rPr lang="fi-FI" dirty="0"/>
              <a:t>/</a:t>
            </a:r>
            <a:r>
              <a:rPr lang="fi-FI" dirty="0" err="1"/>
              <a:t>max</a:t>
            </a:r>
            <a:r>
              <a:rPr lang="fi-FI" dirty="0"/>
              <a:t>. 2-vuotinen</a:t>
            </a:r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5AFEDE-4A21-3DE7-8EE5-3EAC9704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Kiellot ja rajoitukset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60C07-2412-0406-C41D-6EAA1FBD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Jokien suistoalueille kalastuskunnat määrittelee kalaväylät, jotka on aina pidettävä vapaana kiinteistä pyydyksistä ja tätä tulee myös valvoa. </a:t>
            </a:r>
          </a:p>
          <a:p>
            <a:r>
              <a:rPr lang="fi-FI" sz="2400" dirty="0"/>
              <a:t>Verkkokalastuskielto jokien alaosille/suistoalueille esim. kesäkuun alusta heinäkuun loppuun lohikalojen nousun turvaamiseksi.</a:t>
            </a:r>
          </a:p>
          <a:p>
            <a:r>
              <a:rPr lang="fi-FI" sz="2400" dirty="0"/>
              <a:t>Muina aikoina verkkopyynti on sallittu nousuväylät kuitenkin huomioiden.</a:t>
            </a:r>
          </a:p>
          <a:p>
            <a:r>
              <a:rPr lang="fi-FI" sz="2400" dirty="0"/>
              <a:t>Ns. karisiian verkotukseen puututtava. Kalastuslain mukaan taimenen kalastus pintaverkoilla on aina kielletty.</a:t>
            </a:r>
          </a:p>
          <a:p>
            <a:r>
              <a:rPr lang="fi-FI" sz="2400" dirty="0"/>
              <a:t>Taimenkannan elvyttäminen on pitkäkestoista puuhaa, jolloin tuloksia joutuu odottamaan. Tarvitaan asenne- ja toimintakulttuurin muutos, jossa kalastuskunnat ovat avainasemassa.</a:t>
            </a:r>
          </a:p>
        </p:txBody>
      </p:sp>
    </p:spTree>
    <p:extLst>
      <p:ext uri="{BB962C8B-B14F-4D97-AF65-F5344CB8AC3E}">
        <p14:creationId xmlns:p14="http://schemas.microsoft.com/office/powerpoint/2010/main" val="31873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57D1F7-167A-BEAB-B4D9-D54A496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Korpelan voimalaitoksen purku??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2DC67A-4072-6F74-B52E-7E5E6073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fi-FI" sz="2200"/>
              <a:t>Millainen vaikutus meritaimenen nousuun olisi Korpelan voimalaitoksen purkamisella ja kosken ennallistamisella? </a:t>
            </a:r>
          </a:p>
          <a:p>
            <a:r>
              <a:rPr lang="fi-FI" sz="2200"/>
              <a:t>Jos valtio kohtuuhinnalla voisi korvata voimalaitoksen purkamisen, olisi syytä teettää objektiivinen talousvertailu voimalaitoksen lisärakentamisen ja purkamisen välillä. </a:t>
            </a:r>
          </a:p>
          <a:p>
            <a:r>
              <a:rPr lang="fi-FI" sz="2200"/>
              <a:t>Mikä on vapaana virtaavan Lestijoen kalastus- ja virkistysarvo verrattuna voimalaitoksen tuottoon, joka on vuositasolla 200 000 euroa?</a:t>
            </a:r>
          </a:p>
        </p:txBody>
      </p:sp>
    </p:spTree>
    <p:extLst>
      <p:ext uri="{BB962C8B-B14F-4D97-AF65-F5344CB8AC3E}">
        <p14:creationId xmlns:p14="http://schemas.microsoft.com/office/powerpoint/2010/main" val="284012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8F47D9-649F-0D25-7F76-966B0FDA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 err="1">
                <a:solidFill>
                  <a:schemeClr val="tx2"/>
                </a:solidFill>
              </a:rPr>
              <a:t>Lestijokimelonta</a:t>
            </a:r>
            <a:r>
              <a:rPr lang="en-US" sz="3100" dirty="0">
                <a:solidFill>
                  <a:schemeClr val="tx2"/>
                </a:solidFill>
              </a:rPr>
              <a:t> 9.7.2022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 err="1">
                <a:solidFill>
                  <a:schemeClr val="tx2"/>
                </a:solidFill>
              </a:rPr>
              <a:t>Lähtö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Niskankorvesta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klo</a:t>
            </a:r>
            <a:r>
              <a:rPr lang="en-US" sz="3100" dirty="0">
                <a:solidFill>
                  <a:schemeClr val="tx2"/>
                </a:solidFill>
              </a:rPr>
              <a:t> 10.00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 err="1">
                <a:solidFill>
                  <a:schemeClr val="tx2"/>
                </a:solidFill>
              </a:rPr>
              <a:t>Maksu</a:t>
            </a:r>
            <a:r>
              <a:rPr lang="en-US" sz="3100" dirty="0">
                <a:solidFill>
                  <a:schemeClr val="tx2"/>
                </a:solidFill>
              </a:rPr>
              <a:t> 10 €/</a:t>
            </a:r>
            <a:r>
              <a:rPr lang="en-US" sz="3100" dirty="0" err="1">
                <a:solidFill>
                  <a:schemeClr val="tx2"/>
                </a:solidFill>
              </a:rPr>
              <a:t>henkilö</a:t>
            </a:r>
            <a:r>
              <a:rPr lang="en-US" sz="3100" dirty="0">
                <a:solidFill>
                  <a:schemeClr val="tx2"/>
                </a:solidFill>
              </a:rPr>
              <a:t> (sis. </a:t>
            </a:r>
            <a:r>
              <a:rPr lang="en-US" sz="3100" dirty="0" err="1">
                <a:solidFill>
                  <a:schemeClr val="tx2"/>
                </a:solidFill>
              </a:rPr>
              <a:t>paluukuljetuksen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lähtöpaikkaan</a:t>
            </a:r>
            <a:r>
              <a:rPr lang="en-US" sz="3100" dirty="0">
                <a:solidFill>
                  <a:schemeClr val="tx2"/>
                </a:solidFill>
              </a:rPr>
              <a:t> ja </a:t>
            </a:r>
            <a:r>
              <a:rPr lang="en-US" sz="3100" dirty="0" err="1">
                <a:solidFill>
                  <a:schemeClr val="tx2"/>
                </a:solidFill>
              </a:rPr>
              <a:t>vakuutuksen</a:t>
            </a:r>
            <a:r>
              <a:rPr lang="en-US" sz="3100">
                <a:solidFill>
                  <a:schemeClr val="tx2"/>
                </a:solidFill>
              </a:rPr>
              <a:t>)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 err="1">
                <a:solidFill>
                  <a:schemeClr val="tx2"/>
                </a:solidFill>
              </a:rPr>
              <a:t>Ilmoittaumiset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>
                <a:solidFill>
                  <a:schemeClr val="tx2"/>
                </a:solidFill>
                <a:hlinkClick r:id="rId2"/>
              </a:rPr>
              <a:t>mikko.Viitasalo@kase.fi</a:t>
            </a:r>
            <a:r>
              <a:rPr lang="en-US" sz="3100" dirty="0">
                <a:solidFill>
                  <a:schemeClr val="tx2"/>
                </a:solidFill>
              </a:rPr>
              <a:t>, puh. 040 5431647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 err="1">
                <a:solidFill>
                  <a:schemeClr val="tx2"/>
                </a:solidFill>
              </a:rPr>
              <a:t>kanoottien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vuokraus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Reima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Virkkala</a:t>
            </a:r>
            <a:r>
              <a:rPr lang="en-US" sz="3100" dirty="0">
                <a:solidFill>
                  <a:schemeClr val="tx2"/>
                </a:solidFill>
              </a:rPr>
              <a:t>, puh 044 5955282</a:t>
            </a:r>
          </a:p>
        </p:txBody>
      </p:sp>
      <p:pic>
        <p:nvPicPr>
          <p:cNvPr id="5" name="Sisällön paikkamerkki 4" descr="Kuva, joka sisältää kohteen puu, vesi, ulko, metsä&#10;&#10;Kuvaus luotu automaattisesti">
            <a:extLst>
              <a:ext uri="{FF2B5EF4-FFF2-40B4-BE49-F238E27FC236}">
                <a16:creationId xmlns:a16="http://schemas.microsoft.com/office/drawing/2014/main" id="{22023F27-79E6-93AC-9E31-38CE7A61A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4" b="14523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14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93358F-E013-6445-EBD1-2AF5408B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2600"/>
              <a:t>Pintavesien laatu Lestijoen vesistöalueella </a:t>
            </a:r>
            <a:br>
              <a:rPr lang="fi-FI" sz="2600"/>
            </a:br>
            <a:r>
              <a:rPr lang="fi-FI" sz="2600"/>
              <a:t>(Lestijoen vesistöalueen toimenpidesuunnitelma vuosille 2022-2026, EPO –ELY 2019)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CE8B0C-7282-D724-0FD6-5BE591ECE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Lestijoen alaosan ekologinen tila biologian osalta on hyvä, mutta veden laatu on tyydyttävä. Jokea kuormittaa haja- ja pistekuormitus sekä alajuoksun happamat sulfaattimaat.</a:t>
            </a:r>
          </a:p>
          <a:p>
            <a:r>
              <a:rPr lang="fi-FI" sz="2200" dirty="0"/>
              <a:t>Lestijoen keskiosaa kuormittaa maa- ja metsätalous, asutuksen jätevedet sekä turkistarhaus. Veden laatu on vielä hyvä, mutta se on uhattuna ravinne- ja kiintoainekuormituksen vuoksi.</a:t>
            </a:r>
          </a:p>
          <a:p>
            <a:r>
              <a:rPr lang="fi-FI" sz="2200" dirty="0"/>
              <a:t>Lestijoen yläosa  ja Lestijärvi ovat arvokkaimpia ja luonnontilaisimpia vesistöjä koko Pohjanmaalla.  Veden laatu on erinomainen. Metsä- ja suo-ojitukset ovat muuttaneet järveä tummavetisemmäksi. Järven erinomaisen tilan voidaan katsoa olevan uhattuna.</a:t>
            </a:r>
          </a:p>
        </p:txBody>
      </p:sp>
    </p:spTree>
    <p:extLst>
      <p:ext uri="{BB962C8B-B14F-4D97-AF65-F5344CB8AC3E}">
        <p14:creationId xmlns:p14="http://schemas.microsoft.com/office/powerpoint/2010/main" val="29885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1F7D4-1900-643B-3668-A8F16577A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374" b="5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18FED6-953D-2AE9-E55E-09CE399E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200">
                <a:solidFill>
                  <a:srgbClr val="FFFFFF"/>
                </a:solidFill>
              </a:rPr>
              <a:t>Lestijärven valuma-alueselvitys (Kolmen Vyyhti –hanke 2018)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824ED2E-B295-2A29-DE3C-BA0A89D02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43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27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ABC465-7718-951C-05E9-CB3EBDDE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6" y="721395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Lestijärven </a:t>
            </a:r>
            <a:r>
              <a:rPr lang="fi-FI" sz="5400" dirty="0" err="1">
                <a:solidFill>
                  <a:srgbClr val="FFFFFF"/>
                </a:solidFill>
              </a:rPr>
              <a:t>pelastusoh</a:t>
            </a:r>
            <a:r>
              <a:rPr lang="fi-FI" sz="5400" dirty="0">
                <a:solidFill>
                  <a:srgbClr val="FFFFFF"/>
                </a:solidFill>
              </a:rPr>
              <a:t>-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 err="1">
                <a:solidFill>
                  <a:srgbClr val="FFFFFF"/>
                </a:solidFill>
              </a:rPr>
              <a:t>jelma</a:t>
            </a:r>
            <a:r>
              <a:rPr lang="fi-FI" sz="5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345D6-800F-05E9-C086-4FC0AB7D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200" dirty="0"/>
              <a:t>Vesienhoidon toimenpideohjelma antaa yleiset suuntaviivat </a:t>
            </a:r>
          </a:p>
          <a:p>
            <a:r>
              <a:rPr lang="fi-FI" sz="2200" dirty="0"/>
              <a:t>Lestijärvellä käynnistetty järven pelastusohjelma. Mukana ovat kunta ja paikalliset järjestöt.</a:t>
            </a:r>
          </a:p>
          <a:p>
            <a:r>
              <a:rPr lang="fi-FI" sz="2200" dirty="0"/>
              <a:t>Tehdään </a:t>
            </a:r>
            <a:r>
              <a:rPr lang="fi-FI" sz="2200" dirty="0" err="1"/>
              <a:t>Lehtosenjoen</a:t>
            </a:r>
            <a:r>
              <a:rPr lang="fi-FI" sz="2200" dirty="0"/>
              <a:t> ja Pappilanpuron kunnostussuunnitelma (selkeytysaltaat, kosteikot, pintavalutuskentät) ja kustannusarvio</a:t>
            </a:r>
          </a:p>
          <a:p>
            <a:r>
              <a:rPr lang="fi-FI" sz="2200" dirty="0"/>
              <a:t>Ohjelman vetäjä/toteuttaja on vielä auki (Lestijärven kunta tai Kaustisen seutukunta)</a:t>
            </a:r>
          </a:p>
          <a:p>
            <a:r>
              <a:rPr lang="fi-FI" sz="2200" dirty="0"/>
              <a:t>Rahoitus valtion vesiensuojeluohjelmista (50% valtio ja 50% kunnat ja tai paikalliset yritykset/järjestöt</a:t>
            </a:r>
          </a:p>
        </p:txBody>
      </p:sp>
    </p:spTree>
    <p:extLst>
      <p:ext uri="{BB962C8B-B14F-4D97-AF65-F5344CB8AC3E}">
        <p14:creationId xmlns:p14="http://schemas.microsoft.com/office/powerpoint/2010/main" val="300387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DFC329-10EE-E812-A537-19C79495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Mitä tehdä?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3600" dirty="0">
                <a:solidFill>
                  <a:srgbClr val="FFFFFF"/>
                </a:solidFill>
              </a:rPr>
              <a:t>Luonnon-hoitohankkeet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D545C-4B7A-BA4C-4ACD-C6991F09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200"/>
              <a:t>Metsänomistajien ja Metsäkeskuksen yhteistyö</a:t>
            </a:r>
          </a:p>
          <a:p>
            <a:r>
              <a:rPr lang="fi-FI" sz="2200"/>
              <a:t>Luonnonhoitohankkeista rahoitus kunnostustöihin (kosteikot, pintavalutuskentät, selkeytysaltaiden puhdistus)</a:t>
            </a:r>
          </a:p>
          <a:p>
            <a:r>
              <a:rPr lang="fi-FI" sz="2200"/>
              <a:t>Keski-Pohjanmaalla luonnonhoitohankkeita vähän.</a:t>
            </a:r>
          </a:p>
          <a:p>
            <a:r>
              <a:rPr lang="fi-FI" sz="2200"/>
              <a:t>Aloite aina metsänomistajalta</a:t>
            </a:r>
          </a:p>
          <a:p>
            <a:r>
              <a:rPr lang="fi-FI" sz="2200"/>
              <a:t>Alan neuvontajärjestöillä tässä suuri rooli</a:t>
            </a:r>
          </a:p>
        </p:txBody>
      </p:sp>
    </p:spTree>
    <p:extLst>
      <p:ext uri="{BB962C8B-B14F-4D97-AF65-F5344CB8AC3E}">
        <p14:creationId xmlns:p14="http://schemas.microsoft.com/office/powerpoint/2010/main" val="386683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0A19BF-D921-4DFF-3301-F7744A1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4200" dirty="0">
                <a:solidFill>
                  <a:srgbClr val="FFFFFF"/>
                </a:solidFill>
              </a:rPr>
              <a:t>Mitä tehdä</a:t>
            </a:r>
            <a:br>
              <a:rPr lang="fi-FI" sz="4200" dirty="0">
                <a:solidFill>
                  <a:srgbClr val="FFFFFF"/>
                </a:solidFill>
              </a:rPr>
            </a:br>
            <a:r>
              <a:rPr lang="fi-FI" sz="2800" dirty="0">
                <a:solidFill>
                  <a:srgbClr val="FFFFFF"/>
                </a:solidFill>
              </a:rPr>
              <a:t>Soiden ennallistaminen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52F14-E2CD-53BD-952E-0ADB1A26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000"/>
              <a:t>Vaikutukset: hiilivuodon pysäyttäminen, vesien suojelu ja luonnon monimuotoisuuden lisääminen</a:t>
            </a:r>
          </a:p>
          <a:p>
            <a:r>
              <a:rPr lang="fi-FI" sz="2000"/>
              <a:t>Lestijärvellä on ennallistettu Metsähallituksen ja Hiilipörssin yhteistyönä kaksi suota (Joutenneva ja Tummunneva)</a:t>
            </a:r>
          </a:p>
          <a:p>
            <a:r>
              <a:rPr lang="fi-FI" sz="2000"/>
              <a:t>Nostanut kiihkeän keskustelun hyödyistä ja haitoista. </a:t>
            </a:r>
          </a:p>
          <a:p>
            <a:r>
              <a:rPr lang="fi-FI" sz="2000"/>
              <a:t>Teerinevan ennallistaminen myös suunnitelmissa ja sille etsitään yritystä, joka voisi suon ennallistamisella kompensoida hiilivuotopäästöjään. Esteenä on ns. hyödyn kaksoislaskenta ja viranomaisen hyväksymien kriteerien/mittarien puuttuminen hiilivuodon pysäyttämisestä.</a:t>
            </a:r>
          </a:p>
          <a:p>
            <a:r>
              <a:rPr lang="fi-FI" sz="2000"/>
              <a:t>Tässäkin metsänomistajien ja neuvontajärjestöjen rooli tärkeä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0006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85012D-09C9-EF4A-9E99-04DD79A0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5400" dirty="0" err="1">
                <a:solidFill>
                  <a:srgbClr val="FFFFFF"/>
                </a:solidFill>
              </a:rPr>
              <a:t>Hanketoi</a:t>
            </a:r>
            <a:r>
              <a:rPr lang="fi-FI" sz="5400" dirty="0">
                <a:solidFill>
                  <a:srgbClr val="FFFFFF"/>
                </a:solidFill>
              </a:rPr>
              <a:t>-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 err="1">
                <a:solidFill>
                  <a:srgbClr val="FFFFFF"/>
                </a:solidFill>
              </a:rPr>
              <a:t>minnan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>
                <a:solidFill>
                  <a:srgbClr val="FFFFFF"/>
                </a:solidFill>
              </a:rPr>
              <a:t>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C06881-20D3-AB46-0E86-AACE9EA3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200"/>
              <a:t>Suurimmat haasteet ovat toteuttaja ja omarahoitus</a:t>
            </a:r>
          </a:p>
          <a:p>
            <a:r>
              <a:rPr lang="fi-FI" sz="2200"/>
              <a:t>Alueen kunnat ovat resursseiltaan liian pieniä toteuttamaan yksin hankkeita</a:t>
            </a:r>
          </a:p>
          <a:p>
            <a:r>
              <a:rPr lang="fi-FI" sz="2200"/>
              <a:t>Saattaa puuttua myös motiivi. Onko Lestijoki vain ”viemärioja” vaiko potentiaalinen virkistys- ja matkailukohde (melonta, urheilukalastus).</a:t>
            </a:r>
          </a:p>
          <a:p>
            <a:r>
              <a:rPr lang="fi-FI" sz="2200"/>
              <a:t>Lestijoen yläosan erämaisuus ja keskiosan kulttuurimaisema ovat arvoja, joita kannattaa vaalia ja suojella</a:t>
            </a:r>
          </a:p>
          <a:p>
            <a:r>
              <a:rPr lang="fi-FI" sz="2200"/>
              <a:t>Kuntien yhteistyö välttämätöntä. Ei Lestijoen vesistöä voi pilkkoa kuntarajojen mukaan.</a:t>
            </a:r>
          </a:p>
        </p:txBody>
      </p:sp>
    </p:spTree>
    <p:extLst>
      <p:ext uri="{BB962C8B-B14F-4D97-AF65-F5344CB8AC3E}">
        <p14:creationId xmlns:p14="http://schemas.microsoft.com/office/powerpoint/2010/main" val="224835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975FE1-819B-B1CB-2ACB-0EE65E71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3400" dirty="0">
                <a:solidFill>
                  <a:srgbClr val="FFFFFF"/>
                </a:solidFill>
              </a:rPr>
              <a:t>Ratkaisuehdotuksia</a:t>
            </a:r>
            <a:br>
              <a:rPr lang="fi-FI" sz="3400" dirty="0">
                <a:solidFill>
                  <a:srgbClr val="FFFFFF"/>
                </a:solidFill>
              </a:rPr>
            </a:br>
            <a:r>
              <a:rPr lang="fi-FI" sz="3400" dirty="0">
                <a:solidFill>
                  <a:srgbClr val="FFFFFF"/>
                </a:solidFill>
              </a:rPr>
              <a:t>hankkeiden toteuttamiseen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B5D8EC-5471-74BC-ED77-408F4905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/>
              <a:t>Kuntien tiiviimpi yhteistyö</a:t>
            </a:r>
          </a:p>
          <a:p>
            <a:r>
              <a:rPr lang="fi-FI" sz="2200" dirty="0"/>
              <a:t>Lestijokirahaston perustaminen</a:t>
            </a:r>
          </a:p>
          <a:p>
            <a:r>
              <a:rPr lang="fi-FI" sz="2200" dirty="0"/>
              <a:t>Kunnat ja kuntien alueella toimivat tuulivoimayhtiöt kutsutaan mukaan hankkeiden toteutukseen ja rahoituksen.</a:t>
            </a:r>
          </a:p>
          <a:p>
            <a:r>
              <a:rPr lang="fi-FI" sz="2200" dirty="0"/>
              <a:t>Ekologinen kompensaatio ratkaisu hankkeiden omarahoitukseen (korvaus ihmisen toiminnasta luonnon monimuotoisuudelle aiheutunut haitta lisäämällä luonnon monimuotoisuutta toisaalla)</a:t>
            </a:r>
          </a:p>
          <a:p>
            <a:r>
              <a:rPr lang="fi-FI" sz="2200" dirty="0"/>
              <a:t>Esimerkkinä AA </a:t>
            </a:r>
            <a:r>
              <a:rPr lang="fi-FI" sz="2200" dirty="0" err="1"/>
              <a:t>Sakatti</a:t>
            </a:r>
            <a:r>
              <a:rPr lang="fi-FI" sz="2200" dirty="0"/>
              <a:t> Mining Oy Sodankylässä</a:t>
            </a:r>
          </a:p>
          <a:p>
            <a:r>
              <a:rPr lang="fi-FI" sz="2200" dirty="0"/>
              <a:t>Lestijärven pelastaminen on erinomainen kohde ekologiselle kompensaatiolle</a:t>
            </a:r>
          </a:p>
          <a:p>
            <a:r>
              <a:rPr lang="fi-FI" sz="2200" dirty="0"/>
              <a:t>Päästöjen vähentäminen ja järven suojelu on meille aina halvempaa kuin sotkujen korjaaminen.</a:t>
            </a:r>
          </a:p>
        </p:txBody>
      </p:sp>
    </p:spTree>
    <p:extLst>
      <p:ext uri="{BB962C8B-B14F-4D97-AF65-F5344CB8AC3E}">
        <p14:creationId xmlns:p14="http://schemas.microsoft.com/office/powerpoint/2010/main" val="382383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088F74-7100-1BDE-8159-8A8EE0E6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fi-FI" sz="3000">
                <a:solidFill>
                  <a:srgbClr val="FFFFFF"/>
                </a:solidFill>
              </a:rPr>
              <a:t>Miksi meritaimen ei nouse Lestijokeen??</a:t>
            </a:r>
            <a:br>
              <a:rPr lang="fi-FI" sz="3000">
                <a:solidFill>
                  <a:srgbClr val="FFFFFF"/>
                </a:solidFill>
              </a:rPr>
            </a:br>
            <a:r>
              <a:rPr lang="fi-FI" sz="3000">
                <a:solidFill>
                  <a:srgbClr val="FFFFFF"/>
                </a:solidFill>
              </a:rPr>
              <a:t>(Itämeren meritaimenen vesistökohtaiset elvytys- ja hoitosuunnitelmat, Maa- ja metsätalousministeriö 2019)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DDE05D-745B-B339-B0A8-417FAC15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fi-FI" sz="1200" dirty="0"/>
              <a:t>Kalastuslain mukainen vaelluskalavesistö</a:t>
            </a:r>
          </a:p>
          <a:p>
            <a:r>
              <a:rPr lang="fi-FI" sz="1200" b="1" dirty="0"/>
              <a:t>Taimenkannan tila</a:t>
            </a:r>
          </a:p>
          <a:p>
            <a:r>
              <a:rPr lang="fi-FI" sz="1200" dirty="0"/>
              <a:t>Alas laskeutuvien </a:t>
            </a:r>
            <a:r>
              <a:rPr lang="fi-FI" sz="1200" dirty="0" err="1"/>
              <a:t>smolttien</a:t>
            </a:r>
            <a:r>
              <a:rPr lang="fi-FI" sz="1200" dirty="0"/>
              <a:t> kuolevuus yli 90%. Pääasiallinen syy jokisuualueella tapahtuva verkkokalastus. Luontainen lisääntyminen olematon ja kantaa uhkaa häviäminen joesta.</a:t>
            </a:r>
          </a:p>
          <a:p>
            <a:r>
              <a:rPr lang="fi-FI" sz="1200" dirty="0"/>
              <a:t>Vuodesta 1992 lähtien jokeen istutettu lähes miljoona taimenpoikasta, jolloin taimenkanta on täysin istutusten varassa</a:t>
            </a:r>
          </a:p>
          <a:p>
            <a:r>
              <a:rPr lang="fi-FI" sz="1200" b="1" dirty="0"/>
              <a:t>Suositukset</a:t>
            </a:r>
          </a:p>
          <a:p>
            <a:r>
              <a:rPr lang="fi-FI" sz="1200" dirty="0"/>
              <a:t>Kiintoaineen aiheuttaminen liettymien poisto </a:t>
            </a:r>
            <a:r>
              <a:rPr lang="fi-FI" sz="1200" dirty="0" err="1"/>
              <a:t>kutusoraikoista</a:t>
            </a:r>
            <a:endParaRPr lang="fi-FI" sz="1200" dirty="0"/>
          </a:p>
          <a:p>
            <a:r>
              <a:rPr lang="fi-FI" sz="1200" dirty="0"/>
              <a:t>Kutualueiden kunnostaminen (</a:t>
            </a:r>
            <a:r>
              <a:rPr lang="fi-FI" sz="1200" dirty="0" err="1"/>
              <a:t>Lehtosenjoki</a:t>
            </a:r>
            <a:r>
              <a:rPr lang="fi-FI" sz="1200" dirty="0"/>
              <a:t>)</a:t>
            </a:r>
          </a:p>
          <a:p>
            <a:r>
              <a:rPr lang="fi-FI" sz="1200" dirty="0"/>
              <a:t>Vesienhoitosuunnitelman mukaisten toimenpiteiden toteuttaminen</a:t>
            </a:r>
          </a:p>
          <a:p>
            <a:r>
              <a:rPr lang="fi-FI" sz="1200" dirty="0"/>
              <a:t>Kiintoainekuormituksen  ja ravinnekuormituksen vähentäminen</a:t>
            </a:r>
          </a:p>
          <a:p>
            <a:r>
              <a:rPr lang="fi-FI" sz="1200" dirty="0"/>
              <a:t>Happaman sulfaattimaan aiheuttamien happamuuspiikkien vähentäminen</a:t>
            </a:r>
          </a:p>
          <a:p>
            <a:r>
              <a:rPr lang="fi-FI" sz="1200" dirty="0"/>
              <a:t>Kalastuksen säätely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0467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960</Words>
  <Application>Microsoft Office PowerPoint</Application>
  <PresentationFormat>Laajakuva</PresentationFormat>
  <Paragraphs>85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Office-teema</vt:lpstr>
      <vt:lpstr>Hanketoiminnan haasteet</vt:lpstr>
      <vt:lpstr>Pintavesien laatu Lestijoen vesistöalueella  (Lestijoen vesistöalueen toimenpidesuunnitelma vuosille 2022-2026, EPO –ELY 2019)</vt:lpstr>
      <vt:lpstr>Lestijärven valuma-alueselvitys (Kolmen Vyyhti –hanke 2018)</vt:lpstr>
      <vt:lpstr>Lestijärven pelastusoh- jelma.</vt:lpstr>
      <vt:lpstr>Mitä tehdä? Luonnon-hoitohankkeet</vt:lpstr>
      <vt:lpstr>Mitä tehdä Soiden ennallistaminen</vt:lpstr>
      <vt:lpstr>Hanketoi- minnan haasteita</vt:lpstr>
      <vt:lpstr>Ratkaisuehdotuksia hankkeiden toteuttamiseen</vt:lpstr>
      <vt:lpstr>Miksi meritaimen ei nouse Lestijokeen?? (Itämeren meritaimenen vesistökohtaiset elvytys- ja hoitosuunnitelmat, Maa- ja metsätalousministeriö 2019)</vt:lpstr>
      <vt:lpstr> Nousuesteitä</vt:lpstr>
      <vt:lpstr> Nousuesteitä</vt:lpstr>
      <vt:lpstr>Toimenpiteitä Keski-Pohjanmaalla</vt:lpstr>
      <vt:lpstr>Kiellot ja rajoitukset</vt:lpstr>
      <vt:lpstr>Korpelan voimalaitoksen purku??</vt:lpstr>
      <vt:lpstr>Lestijokimelonta 9.7.2022 Lähtö Niskankorvesta klo 10.00 Maksu 10 €/henkilö (sis. paluukuljetuksen lähtöpaikkaan ja vakuutuksen) Ilmoittaumiset mikko.Viitasalo@kase.fi, puh. 040 5431647 kanoottien vuokraus Reima Virkkala, puh 044 5955282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Hanketoiminnan haasteet</dc:title>
  <dc:creator>Mikko Viitasalo</dc:creator>
  <cp:lastModifiedBy>Mikko Viitasalo</cp:lastModifiedBy>
  <cp:revision>3</cp:revision>
  <dcterms:created xsi:type="dcterms:W3CDTF">2022-06-11T12:40:32Z</dcterms:created>
  <dcterms:modified xsi:type="dcterms:W3CDTF">2022-06-27T08:22:51Z</dcterms:modified>
</cp:coreProperties>
</file>